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2" r:id="rId5"/>
    <p:sldId id="266" r:id="rId6"/>
    <p:sldId id="270" r:id="rId7"/>
    <p:sldId id="272" r:id="rId8"/>
    <p:sldId id="271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AD670-118B-4F31-816B-5ABCEED74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36D674-B0B2-4E42-BA00-52EC52451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813A3-679E-400A-B098-FE0CB5EBE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A266-8A09-4F8A-9369-60158395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C5FEB-B197-480D-9511-C93A29826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68827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FF271-59D5-433E-ABA4-53D3795EF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1C4ED-A482-4F49-9F0D-FB1C42112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8713A-A51A-447F-82BD-96647E73F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726AA-4F08-4DE2-95A2-B07EE8681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0A083-8ED1-45F5-BA87-9EF74CF0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42031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C14051-8C34-45E7-99DC-937A6F560B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B7EE71-1EBD-46A2-9C0F-B39E5C255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8C57-FEF0-4781-A199-522AD2FF1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E5756-DB89-46C1-8A59-E40D2E088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88039-A4EB-4FF3-8A2A-C9C6BD31F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05986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3C5CA-177D-49F0-9709-CE69A9C81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666D9-BD45-4CC5-8D70-5418A77A9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60CE3-B2DA-401C-8CEB-04FEC9462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9C806-C067-4130-B8AB-AEE2A405E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599-612D-4DEE-9C08-2651FCDDC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67102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73F69-C130-419C-9525-662D89873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8FF48-BC26-4261-AF43-B6E434A71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69CCF-417D-49B6-94D4-273D37D9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F529-5077-4C77-A178-54B970FB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7ED7F-3580-446F-A08E-D77213C9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81911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4DA94-9726-4E00-9616-552F47CF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8D718-5779-4DF5-B6D8-EEEEBFBB2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399A1-8241-4723-BFC1-EC599565C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5602B-80CF-406C-9744-DF6640F7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D9AC9-A93E-4D41-BC74-0274D752A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9CCB6-89FD-4F66-A23D-37B17DAB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86485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1EDFA-5BF8-4879-A8A6-35B125AD8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5481C-7CAC-4C20-829A-A081E60C1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4EE52-01BD-475E-AFD3-75906C55F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AC0FAA-4DEA-4DDA-832F-CBD5C01C4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93698-4817-4506-89BF-C153050059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8490B4-F145-4654-A698-0DEE078EA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75C57A-34A1-4BE6-B2E8-DCED16CBC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66DFDC-E075-417C-8FDF-27D1CE89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82225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40985-5434-40F5-B87F-F1F06B1CF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9D6002-7613-4D94-A9D8-05BBD38E7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31B1AF-80E3-48FA-AF6C-F70ADFF1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B587E-9272-4241-99ED-7595F1C1A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76707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7F725C-BD79-4A76-97A4-B505B677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72D876-6459-4794-9081-38A71EC54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EAAE9-A9FB-4824-902E-0DE6BD51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79254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AB9A-1B6E-41AB-B516-ED002CB0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24DC2-1CFD-4ADD-8C0E-19A277BE2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44B7AE-3689-4B24-A788-BD04709C6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CF38A-1BA6-4425-91E3-6BAC5860E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4277-3EB7-400D-9BEB-E870B4E3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EE8CE-7E1A-4014-9D96-E7D5C14C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0851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DE030-7816-4D10-95DC-999839711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D48AB4-14F3-4401-B6AE-1BDA6E904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62844-21FB-403B-9F8E-48D456E92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E0AE2-F820-4CBB-BF06-64C9AC0F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A91370-0AD5-4D78-8369-9FDD19517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1CE1D-9F78-4735-A493-D4E2699A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68896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FD9DF-7839-4600-819F-76D501EE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P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1069C-9083-4D1A-B89F-A921421A8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92814-C058-4394-94B0-9596E7B05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8FDA-11E7-44C9-B976-34943B6E8D88}" type="datetimeFigureOut">
              <a:rPr lang="es-PR" smtClean="0"/>
              <a:t>10/30/2023</a:t>
            </a:fld>
            <a:endParaRPr lang="es-P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B5E23-C1FE-414D-A1B7-D086B2075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A2391-6C0E-4A33-982D-6A996226E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D971F-7856-43CB-BCF2-22AA5FBD5E83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95651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9FD2DF-9668-48DD-9A77-9FB3D85DF5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699F563-0053-477A-A0AA-C32F632A5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43314"/>
            <a:ext cx="9144000" cy="1747051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UPRM INVOLVEMENT          and </a:t>
            </a:r>
            <a:r>
              <a:rPr lang="en-US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OBSERV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ATIONS</a:t>
            </a:r>
            <a:endParaRPr lang="es-PR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18141-2295-4A51-B66F-8AFB3A5D3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7565" y="3950446"/>
            <a:ext cx="4518212" cy="1925919"/>
          </a:xfrm>
        </p:spPr>
        <p:txBody>
          <a:bodyPr>
            <a:normAutofit/>
          </a:bodyPr>
          <a:lstStyle/>
          <a:p>
            <a:r>
              <a:rPr lang="es-PR" sz="2000" dirty="0"/>
              <a:t>Pedro Resto</a:t>
            </a:r>
          </a:p>
          <a:p>
            <a:r>
              <a:rPr lang="en-US" sz="2000" dirty="0"/>
              <a:t>Erick &amp; Melanie Gonzalez</a:t>
            </a:r>
          </a:p>
          <a:p>
            <a:endParaRPr lang="en-US" sz="2000" dirty="0"/>
          </a:p>
          <a:p>
            <a:r>
              <a:rPr lang="en-US" sz="2000" dirty="0"/>
              <a:t>November 1st,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70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38B7EF-80B2-4664-8516-EC7AA28905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6D03AA-A16F-469E-8699-5F9302439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30250"/>
            <a:ext cx="10515600" cy="1325563"/>
          </a:xfrm>
        </p:spPr>
        <p:txBody>
          <a:bodyPr>
            <a:normAutofit/>
          </a:bodyPr>
          <a:lstStyle/>
          <a:p>
            <a:r>
              <a:rPr lang="es-PR" sz="4800" b="1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41204-69F0-4E1E-B6C4-9E70C96FB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3580093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UPRM Team</a:t>
            </a:r>
          </a:p>
          <a:p>
            <a:r>
              <a:rPr lang="en-US" sz="3600" dirty="0"/>
              <a:t>Logistics Quality Management System (L-QMS)</a:t>
            </a:r>
          </a:p>
          <a:p>
            <a:r>
              <a:rPr lang="en-US" sz="3600" dirty="0"/>
              <a:t>IIoT as a Complement to L-QMS</a:t>
            </a:r>
          </a:p>
          <a:p>
            <a:r>
              <a:rPr lang="en-US" sz="3600" dirty="0"/>
              <a:t>Dashboard Effectiveness</a:t>
            </a:r>
          </a:p>
          <a:p>
            <a:r>
              <a:rPr lang="en-US" sz="3600" dirty="0"/>
              <a:t>Path Forward</a:t>
            </a:r>
          </a:p>
          <a:p>
            <a:r>
              <a:rPr lang="en-US" sz="3600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6803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71A52F5-6130-4F94-AAC2-2E825EFC5D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19DD4-3524-4A0A-93AE-B44C1F5E9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3505"/>
            <a:ext cx="10515600" cy="2598457"/>
          </a:xfrm>
        </p:spPr>
        <p:txBody>
          <a:bodyPr>
            <a:normAutofit/>
          </a:bodyPr>
          <a:lstStyle/>
          <a:p>
            <a:r>
              <a:rPr lang="en-US" sz="3600" dirty="0"/>
              <a:t>InIn 4079 (Capstone Project) – offered every semester</a:t>
            </a:r>
          </a:p>
          <a:p>
            <a:r>
              <a:rPr lang="en-US" sz="3600" dirty="0"/>
              <a:t>InIn 5006 (Systems Engineering) – offered in Fall 2023</a:t>
            </a:r>
          </a:p>
          <a:p>
            <a:r>
              <a:rPr lang="en-US" sz="3600" dirty="0"/>
              <a:t>InIn 4996 (Special Topics) – offered based on needs</a:t>
            </a:r>
          </a:p>
          <a:p>
            <a:r>
              <a:rPr lang="en-US" sz="3600" dirty="0"/>
              <a:t>Dr. Pedro Resto, professor of Industrial Engineering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7B45E-90FE-4398-9427-DCF3FF911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6111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UPRM Team</a:t>
            </a:r>
          </a:p>
        </p:txBody>
      </p:sp>
    </p:spTree>
    <p:extLst>
      <p:ext uri="{BB962C8B-B14F-4D97-AF65-F5344CB8AC3E}">
        <p14:creationId xmlns:p14="http://schemas.microsoft.com/office/powerpoint/2010/main" val="170431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FC439-731F-4C61-B6C3-D9948868C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L-QMS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F954A6-C15D-4F49-8BB2-9A1949AA7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A5D52-F266-4731-AB84-A150D4021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34" y="1878946"/>
            <a:ext cx="10823532" cy="4667250"/>
          </a:xfrm>
        </p:spPr>
        <p:txBody>
          <a:bodyPr/>
          <a:lstStyle/>
          <a:p>
            <a:r>
              <a:rPr lang="es-PR" dirty="0"/>
              <a:t>Focus: </a:t>
            </a:r>
            <a:r>
              <a:rPr lang="en-US" dirty="0"/>
              <a:t>L-QMS for the </a:t>
            </a:r>
            <a:r>
              <a:rPr lang="en-US" b="1" dirty="0"/>
              <a:t>handling of products requiring </a:t>
            </a:r>
            <a:r>
              <a:rPr lang="en-US" sz="3200" b="1" dirty="0">
                <a:solidFill>
                  <a:srgbClr val="FF0000"/>
                </a:solidFill>
              </a:rPr>
              <a:t>cold </a:t>
            </a:r>
            <a:r>
              <a:rPr lang="en-US" b="1" dirty="0"/>
              <a:t>temperature</a:t>
            </a:r>
          </a:p>
          <a:p>
            <a:pPr lvl="1"/>
            <a:r>
              <a:rPr lang="en-US" sz="2800" dirty="0"/>
              <a:t>Who owns the system (external to plants) </a:t>
            </a:r>
            <a:r>
              <a:rPr lang="en-US" sz="1600" dirty="0"/>
              <a:t>– DDEC, PRMA, UPRM</a:t>
            </a:r>
            <a:endParaRPr lang="en-US" sz="2800" dirty="0"/>
          </a:p>
          <a:p>
            <a:pPr lvl="1"/>
            <a:r>
              <a:rPr lang="en-US" sz="2800" dirty="0"/>
              <a:t>Who identifies the resources to be certified (trucking </a:t>
            </a:r>
            <a:r>
              <a:rPr lang="en-US" sz="2800" dirty="0" err="1"/>
              <a:t>mgmt</a:t>
            </a:r>
            <a:r>
              <a:rPr lang="en-US" sz="2800" dirty="0"/>
              <a:t>/owners &amp; truckers; highly frequent changes) </a:t>
            </a:r>
            <a:r>
              <a:rPr lang="en-US" sz="1600" dirty="0"/>
              <a:t>– </a:t>
            </a:r>
            <a:r>
              <a:rPr lang="en-US" sz="1600" dirty="0" err="1"/>
              <a:t>Mfg</a:t>
            </a:r>
            <a:r>
              <a:rPr lang="en-US" sz="1600" dirty="0"/>
              <a:t> plants</a:t>
            </a:r>
            <a:endParaRPr lang="en-US" sz="2800" dirty="0"/>
          </a:p>
          <a:p>
            <a:pPr lvl="1"/>
            <a:r>
              <a:rPr lang="en-US" sz="2800" dirty="0"/>
              <a:t>Who maintains the roster of certified resources </a:t>
            </a:r>
            <a:r>
              <a:rPr lang="en-US" sz="1600" dirty="0"/>
              <a:t>- UPRM</a:t>
            </a:r>
            <a:endParaRPr lang="en-US" sz="2800" dirty="0"/>
          </a:p>
          <a:p>
            <a:pPr lvl="1"/>
            <a:r>
              <a:rPr lang="en-US" sz="2800" dirty="0"/>
              <a:t>Who keeps documentation updated </a:t>
            </a:r>
            <a:r>
              <a:rPr lang="en-US" sz="1600" dirty="0"/>
              <a:t>- UPRM</a:t>
            </a:r>
            <a:endParaRPr lang="en-US" sz="2800" dirty="0"/>
          </a:p>
          <a:p>
            <a:pPr lvl="1"/>
            <a:r>
              <a:rPr lang="en-US" sz="2800" dirty="0"/>
              <a:t>Who develops &amp; offers training and certification </a:t>
            </a:r>
            <a:r>
              <a:rPr lang="en-US" sz="1600" dirty="0"/>
              <a:t>- UPRM</a:t>
            </a:r>
            <a:endParaRPr lang="en-US" sz="2800" dirty="0"/>
          </a:p>
          <a:p>
            <a:pPr lvl="1"/>
            <a:r>
              <a:rPr lang="en-US" sz="2800" dirty="0"/>
              <a:t>How is training offered </a:t>
            </a:r>
            <a:r>
              <a:rPr lang="en-US" sz="1600" dirty="0"/>
              <a:t>– Web-based / videos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ED73C5-3753-4C60-977A-E2BB9D4E06B3}"/>
              </a:ext>
            </a:extLst>
          </p:cNvPr>
          <p:cNvSpPr txBox="1">
            <a:spLocks/>
          </p:cNvSpPr>
          <p:nvPr/>
        </p:nvSpPr>
        <p:spPr>
          <a:xfrm>
            <a:off x="682668" y="732677"/>
            <a:ext cx="1100282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Logistics Quality Management System (</a:t>
            </a:r>
            <a:r>
              <a:rPr lang="en-US" b="1" dirty="0"/>
              <a:t>L-QMS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210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22AB8F-5388-4680-AF0F-E472338B2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5FC439-731F-4C61-B6C3-D9948868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7853"/>
            <a:ext cx="10515600" cy="1423334"/>
          </a:xfrm>
        </p:spPr>
        <p:txBody>
          <a:bodyPr>
            <a:normAutofit/>
          </a:bodyPr>
          <a:lstStyle/>
          <a:p>
            <a:r>
              <a:rPr lang="en-US" sz="4800" b="1" dirty="0"/>
              <a:t>IIoT as a Complement to L-QMS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A5D52-F266-4731-AB84-A150D4021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7204"/>
            <a:ext cx="10645588" cy="4010865"/>
          </a:xfrm>
        </p:spPr>
        <p:txBody>
          <a:bodyPr>
            <a:normAutofit/>
          </a:bodyPr>
          <a:lstStyle/>
          <a:p>
            <a:r>
              <a:rPr lang="en-US" sz="3600" dirty="0"/>
              <a:t>Even though IATA reports huge losses due to temperature excursions in healthcare (</a:t>
            </a:r>
            <a:r>
              <a:rPr lang="en-US" sz="3600" b="1" dirty="0">
                <a:solidFill>
                  <a:srgbClr val="0000FF"/>
                </a:solidFill>
                <a:sym typeface="Symbol" panose="05050102010706020507" pitchFamily="18" charset="2"/>
              </a:rPr>
              <a:t></a:t>
            </a:r>
            <a:r>
              <a:rPr lang="en-US" sz="3600" b="1" dirty="0">
                <a:solidFill>
                  <a:srgbClr val="0000FF"/>
                </a:solidFill>
              </a:rPr>
              <a:t>USD 35B</a:t>
            </a:r>
            <a:r>
              <a:rPr lang="en-US" sz="3600" dirty="0"/>
              <a:t>),  </a:t>
            </a:r>
            <a:r>
              <a:rPr lang="en-US" sz="3600" b="1" dirty="0">
                <a:solidFill>
                  <a:srgbClr val="FF0000"/>
                </a:solidFill>
              </a:rPr>
              <a:t>how much can be linked to PR shipments</a:t>
            </a:r>
            <a:r>
              <a:rPr lang="en-US" sz="3600" dirty="0"/>
              <a:t>?</a:t>
            </a:r>
          </a:p>
          <a:p>
            <a:r>
              <a:rPr lang="en-US" sz="3600" dirty="0"/>
              <a:t>Let’s monitor temperature and activate alarms when temperature variations occur.</a:t>
            </a:r>
          </a:p>
          <a:p>
            <a:r>
              <a:rPr lang="en-US" sz="3600" dirty="0"/>
              <a:t>Let’s keep track of temperature violations by carrier   to request corrective actions from offenders.</a:t>
            </a:r>
          </a:p>
        </p:txBody>
      </p:sp>
    </p:spTree>
    <p:extLst>
      <p:ext uri="{BB962C8B-B14F-4D97-AF65-F5344CB8AC3E}">
        <p14:creationId xmlns:p14="http://schemas.microsoft.com/office/powerpoint/2010/main" val="340636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A30C7C-85B1-4543-BEF4-F7AEF1C2C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AC3C94-BF69-4CFB-8833-492B46A3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62" y="1006714"/>
            <a:ext cx="3457491" cy="1817168"/>
          </a:xfrm>
        </p:spPr>
        <p:txBody>
          <a:bodyPr>
            <a:noAutofit/>
          </a:bodyPr>
          <a:lstStyle/>
          <a:p>
            <a:r>
              <a:rPr lang="en-US" sz="4800" b="1" dirty="0"/>
              <a:t>Dashboard </a:t>
            </a:r>
            <a:br>
              <a:rPr lang="en-US" sz="4800" b="1" dirty="0"/>
            </a:br>
            <a:r>
              <a:rPr lang="en-US" sz="4800" b="1" dirty="0"/>
              <a:t>Effectiveness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68C1CA-700B-4073-8AB6-9FAD61901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531" y="-33057"/>
            <a:ext cx="5352167" cy="689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8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67F61A-ADBD-4E56-98B8-66627F945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AC3C94-BF69-4CFB-8833-492B46A3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406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Dashboard Effectiveness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70A0F-DCD2-4ED3-B017-20812E720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1493"/>
            <a:ext cx="10515600" cy="5003427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Need to: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Define relevant KPI’s (to focus on improvement).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Isolate relevant inbound and outbound activity.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Define transshipment tactics (e.g. </a:t>
            </a:r>
            <a:r>
              <a:rPr lang="en-US" sz="3600" dirty="0" err="1"/>
              <a:t>Asia</a:t>
            </a:r>
            <a:r>
              <a:rPr lang="en-US" sz="3600" dirty="0" err="1">
                <a:sym typeface="Wingdings" panose="05000000000000000000" pitchFamily="2" charset="2"/>
              </a:rPr>
              <a:t></a:t>
            </a:r>
            <a:r>
              <a:rPr lang="en-US" sz="3600" dirty="0" err="1"/>
              <a:t>Alaska</a:t>
            </a:r>
            <a:r>
              <a:rPr lang="en-US" sz="3600" dirty="0"/>
              <a:t>, </a:t>
            </a:r>
            <a:r>
              <a:rPr lang="en-US" sz="3600" dirty="0" err="1"/>
              <a:t>Alaska</a:t>
            </a:r>
            <a:r>
              <a:rPr lang="en-US" sz="3600" dirty="0" err="1">
                <a:sym typeface="Wingdings" panose="05000000000000000000" pitchFamily="2" charset="2"/>
              </a:rPr>
              <a:t>US</a:t>
            </a:r>
            <a:r>
              <a:rPr lang="en-US" sz="3600" dirty="0">
                <a:sym typeface="Wingdings" panose="05000000000000000000" pitchFamily="2" charset="2"/>
              </a:rPr>
              <a:t>)</a:t>
            </a:r>
            <a:r>
              <a:rPr lang="en-US" sz="3600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PR inbound tactics (e.g. 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  <a:r>
              <a:rPr lang="en-US" sz="3600" dirty="0">
                <a:sym typeface="Wingdings" panose="05000000000000000000" pitchFamily="2" charset="2"/>
              </a:rPr>
              <a:t>BQN, BQN</a:t>
            </a:r>
            <a:r>
              <a:rPr lang="en-US" sz="3600" dirty="0"/>
              <a:t>LATAM).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600" dirty="0"/>
              <a:t>PR outbound tactics (SJU</a:t>
            </a:r>
            <a:r>
              <a:rPr lang="en-US" sz="3600" dirty="0">
                <a:sym typeface="Wingdings" panose="05000000000000000000" pitchFamily="2" charset="2"/>
              </a:rPr>
              <a:t></a:t>
            </a:r>
            <a:r>
              <a:rPr lang="en-US" sz="3600" b="1" dirty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r>
              <a:rPr lang="en-US" sz="3600" dirty="0">
                <a:sym typeface="Wingdings" panose="05000000000000000000" pitchFamily="2" charset="2"/>
              </a:rPr>
              <a:t>, BQN</a:t>
            </a:r>
            <a:r>
              <a:rPr lang="en-US" sz="3600" b="1" dirty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r>
              <a:rPr lang="en-US" sz="3600" dirty="0">
                <a:sym typeface="Wingdings" panose="05000000000000000000" pitchFamily="2" charset="2"/>
              </a:rPr>
              <a:t>)</a:t>
            </a:r>
            <a:endParaRPr lang="en-US" sz="3600" dirty="0"/>
          </a:p>
          <a:p>
            <a:r>
              <a:rPr lang="en-US" sz="3600" dirty="0"/>
              <a:t>How can plants </a:t>
            </a:r>
            <a:r>
              <a:rPr lang="en-US" sz="3600" b="1" dirty="0">
                <a:solidFill>
                  <a:srgbClr val="FF0000"/>
                </a:solidFill>
              </a:rPr>
              <a:t>collaborate/coordinate </a:t>
            </a:r>
            <a:r>
              <a:rPr lang="en-US" sz="3600" dirty="0"/>
              <a:t>in inbound and outbound activities so that </a:t>
            </a:r>
            <a:r>
              <a:rPr lang="en-US" sz="3600" b="1" dirty="0">
                <a:solidFill>
                  <a:srgbClr val="FF0000"/>
                </a:solidFill>
              </a:rPr>
              <a:t>we can increase direct flights</a:t>
            </a:r>
            <a:r>
              <a:rPr lang="en-US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3481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C3C94-BF69-4CFB-8833-492B46A32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capstone projects (for next semester)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D030FF-00D3-4501-B29F-DA8484F68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70A0F-DCD2-4ED3-B017-20812E720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88" y="2109975"/>
            <a:ext cx="11017624" cy="1325563"/>
          </a:xfrm>
        </p:spPr>
        <p:txBody>
          <a:bodyPr>
            <a:normAutofit/>
          </a:bodyPr>
          <a:lstStyle/>
          <a:p>
            <a:r>
              <a:rPr lang="en-US" sz="4000" dirty="0"/>
              <a:t>Team for L-QMS &amp; </a:t>
            </a:r>
            <a:r>
              <a:rPr lang="en-US" sz="4000" dirty="0" err="1"/>
              <a:t>IIoT</a:t>
            </a:r>
            <a:r>
              <a:rPr lang="en-US" sz="4000" dirty="0"/>
              <a:t> definition</a:t>
            </a:r>
          </a:p>
          <a:p>
            <a:r>
              <a:rPr lang="en-US" sz="4000" dirty="0"/>
              <a:t>Team for Dashboard tactics definition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E1DA2F0-2CC9-4A5D-8752-C178F1D345AE}"/>
              </a:ext>
            </a:extLst>
          </p:cNvPr>
          <p:cNvSpPr txBox="1">
            <a:spLocks/>
          </p:cNvSpPr>
          <p:nvPr/>
        </p:nvSpPr>
        <p:spPr>
          <a:xfrm>
            <a:off x="838200" y="8087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Path Forward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3F0843-C479-4603-A14F-BFC8DDC5236C}"/>
              </a:ext>
            </a:extLst>
          </p:cNvPr>
          <p:cNvSpPr txBox="1">
            <a:spLocks/>
          </p:cNvSpPr>
          <p:nvPr/>
        </p:nvSpPr>
        <p:spPr>
          <a:xfrm>
            <a:off x="1680882" y="3668712"/>
            <a:ext cx="10224247" cy="318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L-QMS deployment</a:t>
            </a:r>
          </a:p>
          <a:p>
            <a:r>
              <a:rPr lang="en-US" sz="4000" dirty="0" err="1"/>
              <a:t>IIoT</a:t>
            </a:r>
            <a:r>
              <a:rPr lang="en-US" sz="4000" dirty="0"/>
              <a:t> solution selection</a:t>
            </a:r>
          </a:p>
          <a:p>
            <a:r>
              <a:rPr lang="en-US" sz="4000" dirty="0"/>
              <a:t>Inbound and outbound tactics deployment</a:t>
            </a:r>
          </a:p>
          <a:p>
            <a:r>
              <a:rPr lang="en-US" sz="4000" dirty="0"/>
              <a:t>Cold storage building space availability analysis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2842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528494-E89C-4E91-837E-470218DEF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AC3C94-BF69-4CFB-8833-492B46A3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81984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70A0F-DCD2-4ED3-B017-20812E720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87" y="2255931"/>
            <a:ext cx="11017624" cy="3351493"/>
          </a:xfrm>
        </p:spPr>
        <p:txBody>
          <a:bodyPr>
            <a:normAutofit/>
          </a:bodyPr>
          <a:lstStyle/>
          <a:p>
            <a:r>
              <a:rPr lang="en-US" sz="4000" dirty="0"/>
              <a:t>If we keep </a:t>
            </a:r>
            <a:r>
              <a:rPr lang="en-US" sz="4000" b="1" dirty="0"/>
              <a:t>doing the same things</a:t>
            </a:r>
            <a:r>
              <a:rPr lang="en-US" sz="4000" dirty="0"/>
              <a:t>, we should NOT expect different results!</a:t>
            </a:r>
          </a:p>
          <a:p>
            <a:r>
              <a:rPr lang="en-US" sz="4000" dirty="0"/>
              <a:t>If we don’t improve, PR will continue losing competitiveness…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4060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377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UPRM INVOLVEMENT          and OBSERVATIONS</vt:lpstr>
      <vt:lpstr>Agenda</vt:lpstr>
      <vt:lpstr>UPRM Team</vt:lpstr>
      <vt:lpstr>L-QMS</vt:lpstr>
      <vt:lpstr>IIoT as a Complement to L-QMS</vt:lpstr>
      <vt:lpstr>Dashboard  Effectiveness</vt:lpstr>
      <vt:lpstr>Dashboard Effectiveness</vt:lpstr>
      <vt:lpstr>Possible capstone projects (for next semester)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PARA GERENCIAR CALIDAD  DE LA CADENA DE SUMINISTROS EN EL MANEJO DE PRODUCTOS FRÍOS</dc:title>
  <dc:creator>Pedro Resto</dc:creator>
  <cp:lastModifiedBy>Pedro Resto</cp:lastModifiedBy>
  <cp:revision>41</cp:revision>
  <dcterms:created xsi:type="dcterms:W3CDTF">2023-09-30T02:37:52Z</dcterms:created>
  <dcterms:modified xsi:type="dcterms:W3CDTF">2023-10-30T14:28:52Z</dcterms:modified>
</cp:coreProperties>
</file>